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9"/>
  </p:notesMasterIdLst>
  <p:handoutMasterIdLst>
    <p:handoutMasterId r:id="rId40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378" r:id="rId35"/>
    <p:sldId id="317" r:id="rId36"/>
    <p:sldId id="601" r:id="rId37"/>
    <p:sldId id="592" r:id="rId38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4577"/>
  </p:normalViewPr>
  <p:slideViewPr>
    <p:cSldViewPr snapToGrid="0">
      <p:cViewPr varScale="1">
        <p:scale>
          <a:sx n="116" d="100"/>
          <a:sy n="116" d="100"/>
        </p:scale>
        <p:origin x="1400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ד'.אדר.תשפ"א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m0 and m1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Present a secure cryptosystem?</a:t>
            </a:r>
            <a:br>
              <a:rPr lang="en-US" dirty="0"/>
            </a:br>
            <a:r>
              <a:rPr lang="en-US" dirty="0"/>
              <a:t> … provably secure w/o assumptions 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Unlikely: </a:t>
            </a:r>
            <a:r>
              <a:rPr lang="en-US" dirty="0">
                <a:solidFill>
                  <a:schemeClr val="accent2"/>
                </a:solidFill>
              </a:rPr>
              <a:t>Proof of security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 !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32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(and build it)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31959-45EC-4E8A-8452-402F18F3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220"/>
            <a:ext cx="8223250" cy="47694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4542097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ctr (or 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With offline precomputing 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CPA secure if </a:t>
            </a:r>
            <a:r>
              <a:rPr lang="en-US" altLang="he-IL" sz="2200" i="1" dirty="0" err="1"/>
              <a:t>F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 is a PRF.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3B26-CD40-7549-AEEE-BCE64906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6" y="1558351"/>
            <a:ext cx="392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Basic goal of cryptography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err="1"/>
              <a:t>Kerckhoff’s</a:t>
            </a:r>
            <a:r>
              <a:rPr lang="en-US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/>
              <a:t>Constructions &amp; reductions: </a:t>
            </a:r>
            <a:r>
              <a:rPr lang="en-US" err="1"/>
              <a:t>PRG</a:t>
            </a:r>
            <a:r>
              <a:rPr lang="en-US" err="1">
                <a:sym typeface="Wingdings" panose="05000000000000000000" pitchFamily="2" charset="2"/>
              </a:rPr>
              <a:t>PRFPRPEnc</a:t>
            </a:r>
            <a:endParaRPr lang="en-US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variants… 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E(m</a:t>
            </a:r>
            <a:r>
              <a:rPr lang="en-US" sz="2800" baseline="-25000" dirty="0"/>
              <a:t>1</a:t>
            </a:r>
            <a:r>
              <a:rPr lang="en-US" sz="2800" dirty="0"/>
              <a:t>+m</a:t>
            </a:r>
            <a:r>
              <a:rPr lang="en-US" sz="2800" baseline="-25000" dirty="0"/>
              <a:t>2</a:t>
            </a:r>
            <a:r>
              <a:rPr lang="en-US" sz="2800" dirty="0"/>
              <a:t>)=</a:t>
            </a:r>
            <a:r>
              <a:rPr lang="en-US" sz="2800" dirty="0" err="1"/>
              <a:t>EncAdd</a:t>
            </a:r>
            <a:r>
              <a:rPr lang="en-US" sz="2800" dirty="0"/>
              <a:t>(E(m</a:t>
            </a:r>
            <a:r>
              <a:rPr lang="en-US" sz="2800" baseline="-25000" dirty="0"/>
              <a:t>1</a:t>
            </a:r>
            <a:r>
              <a:rPr lang="en-US" sz="2800" dirty="0"/>
              <a:t>),E(m</a:t>
            </a:r>
            <a:r>
              <a:rPr lang="en-US" sz="2800" baseline="-25000" dirty="0"/>
              <a:t>2</a:t>
            </a:r>
            <a:r>
              <a:rPr lang="en-US" sz="2800" dirty="0"/>
              <a:t>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Where </a:t>
            </a:r>
            <a:r>
              <a:rPr lang="en-US" sz="2800" dirty="0" err="1"/>
              <a:t>EncAdd</a:t>
            </a:r>
            <a:r>
              <a:rPr lang="en-US" sz="2800" dirty="0"/>
              <a:t> is an efficient algorithm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 :  also E(m1*m2)=</a:t>
            </a:r>
            <a:r>
              <a:rPr lang="en-US" sz="2800" dirty="0" err="1"/>
              <a:t>EncMult</a:t>
            </a:r>
            <a:r>
              <a:rPr lang="en-US" sz="2800" dirty="0"/>
              <a:t>(E(m1), E(m2))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Very inefficient designs, huge keys… but lots of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2.8 (excluding 2.8.2 and 2.8.4), and 2.10.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9070</TotalTime>
  <Words>2556</Words>
  <Application>Microsoft Macintosh PowerPoint</Application>
  <PresentationFormat>On-screen Show (4:3)</PresentationFormat>
  <Paragraphs>430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 Unlikely: Proof of security  P ≠ NP  (similar argument to PRF)  Instead, let’s build secure encryption from PRF ! (I.e.: PRF is secure  encryption is IND-CPA) Actually, we’ll use block cipher (and build it) 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Ghada Almashaqbeh</cp:lastModifiedBy>
  <cp:revision>40</cp:revision>
  <dcterms:created xsi:type="dcterms:W3CDTF">2020-09-01T12:48:58Z</dcterms:created>
  <dcterms:modified xsi:type="dcterms:W3CDTF">2021-02-16T14:12:36Z</dcterms:modified>
</cp:coreProperties>
</file>